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8229600" cy="1470025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2"/>
                </a:solidFill>
              </a:rPr>
              <a:t>Тема:</a:t>
            </a:r>
            <a:r>
              <a:rPr lang="ru-RU" sz="3200" dirty="0" smtClean="0">
                <a:solidFill>
                  <a:schemeClr val="bg2"/>
                </a:solidFill>
              </a:rPr>
              <a:t> </a:t>
            </a:r>
            <a:r>
              <a:rPr lang="ru-RU" sz="3200" b="1" dirty="0">
                <a:solidFill>
                  <a:schemeClr val="bg2"/>
                </a:solidFill>
              </a:rPr>
              <a:t>Финансирование фундаментальных и прикладных научных исследований, научно-технических</a:t>
            </a:r>
            <a:r>
              <a:rPr lang="ru-RU" sz="3200" dirty="0">
                <a:solidFill>
                  <a:schemeClr val="bg2"/>
                </a:solidFill>
              </a:rPr>
              <a:t> </a:t>
            </a:r>
            <a:r>
              <a:rPr lang="ru-RU" sz="3200" b="1" dirty="0">
                <a:solidFill>
                  <a:schemeClr val="bg2"/>
                </a:solidFill>
              </a:rPr>
              <a:t>про­грамм и проектов </a:t>
            </a:r>
            <a:r>
              <a:rPr lang="ru-RU" sz="3200" dirty="0">
                <a:solidFill>
                  <a:schemeClr val="bg2"/>
                </a:solidFill>
              </a:rPr>
              <a:t/>
            </a:r>
            <a:br>
              <a:rPr lang="ru-RU" sz="3200" dirty="0">
                <a:solidFill>
                  <a:schemeClr val="bg2"/>
                </a:solidFill>
              </a:rPr>
            </a:br>
            <a:endParaRPr lang="ru-RU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62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640960" cy="6264696"/>
          </a:xfrm>
        </p:spPr>
        <p:txBody>
          <a:bodyPr>
            <a:noAutofit/>
          </a:bodyPr>
          <a:lstStyle/>
          <a:p>
            <a:pPr marL="0" indent="439738" algn="just">
              <a:buNone/>
              <a:tabLst>
                <a:tab pos="185738" algn="l"/>
              </a:tabLst>
            </a:pPr>
            <a:r>
              <a:rPr lang="en-US" sz="2200" b="1" dirty="0" err="1" smtClean="0"/>
              <a:t>Средства</a:t>
            </a:r>
            <a:r>
              <a:rPr lang="en-US" sz="2200" b="1" dirty="0"/>
              <a:t>, </a:t>
            </a:r>
            <a:r>
              <a:rPr lang="en-US" sz="2200" b="1" dirty="0" err="1"/>
              <a:t>предусмотренные</a:t>
            </a:r>
            <a:r>
              <a:rPr lang="en-US" sz="2200" b="1" dirty="0"/>
              <a:t> в </a:t>
            </a:r>
            <a:r>
              <a:rPr lang="en-US" sz="2200" b="1" dirty="0" err="1"/>
              <a:t>республиканском</a:t>
            </a:r>
            <a:r>
              <a:rPr lang="en-US" sz="2200" b="1" dirty="0"/>
              <a:t> </a:t>
            </a:r>
            <a:r>
              <a:rPr lang="en-US" sz="2200" b="1" dirty="0" err="1"/>
              <a:t>бюджете</a:t>
            </a:r>
            <a:r>
              <a:rPr lang="en-US" sz="2200" b="1" dirty="0"/>
              <a:t> </a:t>
            </a:r>
            <a:r>
              <a:rPr lang="en-US" sz="2200" b="1" dirty="0" err="1"/>
              <a:t>для</a:t>
            </a:r>
            <a:r>
              <a:rPr lang="en-US" sz="2200" b="1" dirty="0"/>
              <a:t> </a:t>
            </a:r>
            <a:r>
              <a:rPr lang="en-US" sz="2200" b="1" dirty="0" err="1"/>
              <a:t>финансирования</a:t>
            </a:r>
            <a:r>
              <a:rPr lang="en-US" sz="2200" b="1" dirty="0"/>
              <a:t> </a:t>
            </a:r>
            <a:r>
              <a:rPr lang="en-US" sz="2200" b="1" dirty="0" err="1"/>
              <a:t>научной</a:t>
            </a:r>
            <a:r>
              <a:rPr lang="en-US" sz="2200" b="1" dirty="0"/>
              <a:t>, </a:t>
            </a:r>
            <a:r>
              <a:rPr lang="en-US" sz="2200" b="1" dirty="0" err="1" smtClean="0"/>
              <a:t>научно</a:t>
            </a:r>
            <a:r>
              <a:rPr lang="en-US" sz="2200" b="1" dirty="0" smtClean="0"/>
              <a:t>-</a:t>
            </a:r>
            <a:r>
              <a:rPr lang="ru-RU" sz="2200" b="1" dirty="0" smtClean="0"/>
              <a:t>технической </a:t>
            </a:r>
            <a:r>
              <a:rPr lang="ru-RU" sz="2200" b="1" dirty="0"/>
              <a:t>и инновационной деятельности, используются на:</a:t>
            </a:r>
          </a:p>
          <a:p>
            <a:pPr marL="0" indent="0" algn="just">
              <a:tabLst>
                <a:tab pos="185738" algn="l"/>
              </a:tabLst>
            </a:pPr>
            <a:r>
              <a:rPr lang="ru-RU" sz="2200" dirty="0"/>
              <a:t> </a:t>
            </a:r>
            <a:r>
              <a:rPr lang="en-US" sz="2200" dirty="0" err="1" smtClean="0"/>
              <a:t>проведение</a:t>
            </a:r>
            <a:r>
              <a:rPr lang="en-US" sz="2200" dirty="0" smtClean="0"/>
              <a:t> </a:t>
            </a:r>
            <a:r>
              <a:rPr lang="en-US" sz="2200" dirty="0" err="1"/>
              <a:t>фундаментальных</a:t>
            </a:r>
            <a:r>
              <a:rPr lang="en-US" sz="2200" dirty="0"/>
              <a:t> и </a:t>
            </a:r>
            <a:r>
              <a:rPr lang="en-US" sz="2200" dirty="0" err="1"/>
              <a:t>прикладных</a:t>
            </a:r>
            <a:r>
              <a:rPr lang="en-US" sz="2200" dirty="0"/>
              <a:t> </a:t>
            </a:r>
            <a:r>
              <a:rPr lang="en-US" sz="2200" dirty="0" err="1"/>
              <a:t>научных</a:t>
            </a:r>
            <a:r>
              <a:rPr lang="en-US" sz="2200" dirty="0"/>
              <a:t> </a:t>
            </a:r>
            <a:r>
              <a:rPr lang="en-US" sz="2200" dirty="0" err="1"/>
              <a:t>исследований</a:t>
            </a:r>
            <a:r>
              <a:rPr lang="en-US" sz="2200" dirty="0"/>
              <a:t>, в </a:t>
            </a:r>
            <a:r>
              <a:rPr lang="en-US" sz="2200" dirty="0" err="1"/>
              <a:t>том</a:t>
            </a:r>
            <a:r>
              <a:rPr lang="en-US" sz="2200" dirty="0"/>
              <a:t> </a:t>
            </a:r>
            <a:r>
              <a:rPr lang="en-US" sz="2200" dirty="0" err="1"/>
              <a:t>числе</a:t>
            </a:r>
            <a:r>
              <a:rPr lang="en-US" sz="2200" dirty="0"/>
              <a:t> в </a:t>
            </a:r>
            <a:r>
              <a:rPr lang="en-US" sz="2200" dirty="0" err="1"/>
              <a:t>рамках</a:t>
            </a:r>
            <a:r>
              <a:rPr lang="en-US" sz="2200" dirty="0"/>
              <a:t> </a:t>
            </a:r>
            <a:r>
              <a:rPr lang="en-US" sz="2200" dirty="0" err="1"/>
              <a:t>научных</a:t>
            </a:r>
            <a:r>
              <a:rPr lang="en-US" sz="2200" dirty="0"/>
              <a:t> </a:t>
            </a:r>
            <a:r>
              <a:rPr lang="ru-RU" sz="2200" dirty="0"/>
              <a:t> </a:t>
            </a:r>
            <a:r>
              <a:rPr lang="ru-RU" sz="2200" dirty="0" smtClean="0"/>
              <a:t>программ </a:t>
            </a:r>
            <a:r>
              <a:rPr lang="ru-RU" sz="2200" dirty="0"/>
              <a:t>и отдельных научных проектов;</a:t>
            </a:r>
          </a:p>
          <a:p>
            <a:pPr marL="0" indent="0" algn="just">
              <a:tabLst>
                <a:tab pos="185738" algn="l"/>
              </a:tabLst>
            </a:pPr>
            <a:r>
              <a:rPr lang="ru-RU" sz="2200" dirty="0"/>
              <a:t> </a:t>
            </a:r>
            <a:r>
              <a:rPr lang="en-US" sz="2200" dirty="0" err="1" smtClean="0"/>
              <a:t>выполнение</a:t>
            </a:r>
            <a:r>
              <a:rPr lang="en-US" sz="2200" dirty="0" smtClean="0"/>
              <a:t> </a:t>
            </a:r>
            <a:r>
              <a:rPr lang="en-US" sz="2200" dirty="0" err="1"/>
              <a:t>государственных</a:t>
            </a:r>
            <a:r>
              <a:rPr lang="en-US" sz="2200" dirty="0"/>
              <a:t>, </a:t>
            </a:r>
            <a:r>
              <a:rPr lang="en-US" sz="2200" dirty="0" err="1"/>
              <a:t>отраслевых</a:t>
            </a:r>
            <a:r>
              <a:rPr lang="en-US" sz="2200" dirty="0"/>
              <a:t>, </a:t>
            </a:r>
            <a:r>
              <a:rPr lang="en-US" sz="2200" dirty="0" err="1"/>
              <a:t>региональных</a:t>
            </a:r>
            <a:r>
              <a:rPr lang="en-US" sz="2200" dirty="0"/>
              <a:t> и </a:t>
            </a:r>
            <a:r>
              <a:rPr lang="en-US" sz="2200" dirty="0" err="1"/>
              <a:t>межгосударственных</a:t>
            </a:r>
            <a:r>
              <a:rPr lang="en-US" sz="2200" dirty="0"/>
              <a:t> </a:t>
            </a:r>
            <a:r>
              <a:rPr lang="en-US" sz="2200" dirty="0" err="1"/>
              <a:t>научно-технических</a:t>
            </a:r>
            <a:r>
              <a:rPr lang="en-US" sz="2200" dirty="0"/>
              <a:t> </a:t>
            </a:r>
            <a:r>
              <a:rPr lang="ru-RU" sz="2200" dirty="0" smtClean="0"/>
              <a:t>программ</a:t>
            </a:r>
            <a:r>
              <a:rPr lang="ru-RU" sz="2200" dirty="0"/>
              <a:t>;</a:t>
            </a:r>
          </a:p>
          <a:p>
            <a:pPr marL="0" indent="0" algn="just">
              <a:tabLst>
                <a:tab pos="185738" algn="l"/>
              </a:tabLst>
            </a:pPr>
            <a:r>
              <a:rPr lang="ru-RU" sz="2200" dirty="0"/>
              <a:t> </a:t>
            </a:r>
            <a:r>
              <a:rPr lang="ru-RU" sz="2200" dirty="0" smtClean="0"/>
              <a:t>подготовку</a:t>
            </a:r>
            <a:r>
              <a:rPr lang="ru-RU" sz="2200" dirty="0"/>
              <a:t>, повышение квалификации и аттестацию научных кадров;</a:t>
            </a:r>
          </a:p>
          <a:p>
            <a:pPr marL="0" indent="0" algn="just">
              <a:tabLst>
                <a:tab pos="185738" algn="l"/>
              </a:tabLst>
            </a:pPr>
            <a:r>
              <a:rPr lang="ru-RU" sz="2200" dirty="0"/>
              <a:t> </a:t>
            </a:r>
            <a:r>
              <a:rPr lang="ru-RU" sz="2200" dirty="0" smtClean="0"/>
              <a:t>развитие </a:t>
            </a:r>
            <a:r>
              <a:rPr lang="ru-RU" sz="2200" dirty="0"/>
              <a:t>материально-технической базы научных учреждений и организаций;</a:t>
            </a:r>
          </a:p>
          <a:p>
            <a:pPr marL="0" indent="0" algn="just">
              <a:tabLst>
                <a:tab pos="185738" algn="l"/>
              </a:tabLst>
            </a:pPr>
            <a:r>
              <a:rPr lang="ru-RU" sz="2200" dirty="0"/>
              <a:t> </a:t>
            </a:r>
            <a:r>
              <a:rPr lang="en-US" sz="2200" dirty="0" err="1" smtClean="0"/>
              <a:t>расходы</a:t>
            </a:r>
            <a:r>
              <a:rPr lang="en-US" sz="2200" dirty="0"/>
              <a:t>, </a:t>
            </a:r>
            <a:r>
              <a:rPr lang="en-US" sz="2200" dirty="0" err="1"/>
              <a:t>связанные</a:t>
            </a:r>
            <a:r>
              <a:rPr lang="en-US" sz="2200" dirty="0"/>
              <a:t> с </a:t>
            </a:r>
            <a:r>
              <a:rPr lang="en-US" sz="2200" dirty="0" err="1"/>
              <a:t>международным</a:t>
            </a:r>
            <a:r>
              <a:rPr lang="en-US" sz="2200" dirty="0"/>
              <a:t> </a:t>
            </a:r>
            <a:r>
              <a:rPr lang="en-US" sz="2200" dirty="0" err="1"/>
              <a:t>научно-техническим</a:t>
            </a:r>
            <a:r>
              <a:rPr lang="en-US" sz="2200" dirty="0"/>
              <a:t> </a:t>
            </a:r>
            <a:r>
              <a:rPr lang="en-US" sz="2200" dirty="0" err="1"/>
              <a:t>сотрудничеством</a:t>
            </a:r>
            <a:r>
              <a:rPr lang="en-US" sz="2200" dirty="0"/>
              <a:t> </a:t>
            </a:r>
            <a:r>
              <a:rPr lang="en-US" sz="2200" dirty="0" err="1"/>
              <a:t>на</a:t>
            </a:r>
            <a:r>
              <a:rPr lang="en-US" sz="2200" dirty="0"/>
              <a:t> </a:t>
            </a:r>
            <a:r>
              <a:rPr lang="en-US" sz="2200" dirty="0" err="1"/>
              <a:t>основе</a:t>
            </a:r>
            <a:r>
              <a:rPr lang="en-US" sz="2200" dirty="0"/>
              <a:t> </a:t>
            </a:r>
            <a:r>
              <a:rPr lang="en-US" sz="2200" dirty="0" err="1"/>
              <a:t>международных</a:t>
            </a:r>
            <a:r>
              <a:rPr lang="en-US" sz="2200" dirty="0"/>
              <a:t> </a:t>
            </a:r>
            <a:r>
              <a:rPr lang="ru-RU" sz="2200" dirty="0" smtClean="0"/>
              <a:t>(</a:t>
            </a:r>
            <a:r>
              <a:rPr lang="ru-RU" sz="2200" dirty="0"/>
              <a:t>межгосударственных, межправительственных) договоров;</a:t>
            </a:r>
          </a:p>
          <a:p>
            <a:pPr marL="0" indent="0" algn="just">
              <a:tabLst>
                <a:tab pos="185738" algn="l"/>
              </a:tabLst>
            </a:pPr>
            <a:r>
              <a:rPr lang="ru-RU" sz="2200" dirty="0" smtClean="0"/>
              <a:t> </a:t>
            </a:r>
            <a:r>
              <a:rPr lang="en-US" sz="2200" dirty="0" err="1" smtClean="0"/>
              <a:t>финансовую</a:t>
            </a:r>
            <a:r>
              <a:rPr lang="en-US" sz="2200" dirty="0" smtClean="0"/>
              <a:t> </a:t>
            </a:r>
            <a:r>
              <a:rPr lang="en-US" sz="2200" dirty="0" err="1"/>
              <a:t>поддержку</a:t>
            </a:r>
            <a:r>
              <a:rPr lang="en-US" sz="2200" dirty="0"/>
              <a:t> </a:t>
            </a:r>
            <a:r>
              <a:rPr lang="en-US" sz="2200" dirty="0" err="1"/>
              <a:t>инновационных</a:t>
            </a:r>
            <a:r>
              <a:rPr lang="en-US" sz="2200" dirty="0"/>
              <a:t> </a:t>
            </a:r>
            <a:r>
              <a:rPr lang="en-US" sz="2200" dirty="0" err="1"/>
              <a:t>проектов</a:t>
            </a:r>
            <a:r>
              <a:rPr lang="en-US" sz="2200" dirty="0"/>
              <a:t> в </a:t>
            </a:r>
            <a:r>
              <a:rPr lang="en-US" sz="2200" dirty="0" err="1"/>
              <a:t>части</a:t>
            </a:r>
            <a:r>
              <a:rPr lang="en-US" sz="2200" dirty="0"/>
              <a:t> </a:t>
            </a:r>
            <a:r>
              <a:rPr lang="en-US" sz="2200" dirty="0" err="1"/>
              <a:t>организации</a:t>
            </a:r>
            <a:r>
              <a:rPr lang="en-US" sz="2200" dirty="0"/>
              <a:t> и </a:t>
            </a:r>
            <a:r>
              <a:rPr lang="en-US" sz="2200" dirty="0" err="1"/>
              <a:t>проведения</a:t>
            </a:r>
            <a:r>
              <a:rPr lang="en-US" sz="2200" dirty="0"/>
              <a:t> </a:t>
            </a:r>
            <a:r>
              <a:rPr lang="en-US" sz="2200" dirty="0" err="1"/>
              <a:t>научных</a:t>
            </a:r>
            <a:r>
              <a:rPr lang="en-US" sz="2200" dirty="0"/>
              <a:t> </a:t>
            </a:r>
            <a:r>
              <a:rPr lang="ru-RU" sz="2200" dirty="0" smtClean="0"/>
              <a:t>исследований </a:t>
            </a:r>
            <a:r>
              <a:rPr lang="ru-RU" sz="2200" dirty="0"/>
              <a:t>и разработок;</a:t>
            </a:r>
          </a:p>
          <a:p>
            <a:pPr marL="0" indent="0" algn="just">
              <a:buNone/>
              <a:tabLst>
                <a:tab pos="185738" algn="l"/>
              </a:tabLst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65354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640960" cy="6336704"/>
          </a:xfrm>
        </p:spPr>
        <p:txBody>
          <a:bodyPr>
            <a:noAutofit/>
          </a:bodyPr>
          <a:lstStyle/>
          <a:p>
            <a:pPr marL="0" indent="0" algn="just"/>
            <a:r>
              <a:rPr lang="ru-RU" sz="2000" dirty="0"/>
              <a:t> </a:t>
            </a:r>
            <a:r>
              <a:rPr lang="en-US" sz="2000" dirty="0" err="1"/>
              <a:t>научные</a:t>
            </a:r>
            <a:r>
              <a:rPr lang="en-US" sz="2000" dirty="0"/>
              <a:t> </a:t>
            </a:r>
            <a:r>
              <a:rPr lang="en-US" sz="2000" dirty="0" err="1"/>
              <a:t>исследования</a:t>
            </a:r>
            <a:r>
              <a:rPr lang="en-US" sz="2000" dirty="0"/>
              <a:t> и </a:t>
            </a:r>
            <a:r>
              <a:rPr lang="en-US" sz="2000" dirty="0" err="1"/>
              <a:t>разработки</a:t>
            </a:r>
            <a:r>
              <a:rPr lang="en-US" sz="2000" dirty="0"/>
              <a:t>, </a:t>
            </a:r>
            <a:r>
              <a:rPr lang="en-US" sz="2000" dirty="0" err="1"/>
              <a:t>направленные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научно-техническое</a:t>
            </a:r>
            <a:r>
              <a:rPr lang="en-US" sz="2000" dirty="0"/>
              <a:t> </a:t>
            </a:r>
            <a:r>
              <a:rPr lang="en-US" sz="2000" dirty="0" err="1"/>
              <a:t>обеспечение</a:t>
            </a:r>
            <a:r>
              <a:rPr lang="en-US" sz="2000" dirty="0"/>
              <a:t> </a:t>
            </a:r>
            <a:r>
              <a:rPr lang="en-US" sz="2000" dirty="0" err="1"/>
              <a:t>деятельности</a:t>
            </a:r>
            <a:r>
              <a:rPr lang="en-US" sz="2000" dirty="0"/>
              <a:t> </a:t>
            </a:r>
            <a:r>
              <a:rPr lang="ru-RU" sz="2000" dirty="0"/>
              <a:t>министерств, иных республиканских органов государственного управления;</a:t>
            </a:r>
          </a:p>
          <a:p>
            <a:pPr marL="0" indent="0" algn="just"/>
            <a:r>
              <a:rPr lang="ru-RU" sz="2000" dirty="0" smtClean="0"/>
              <a:t> развитие </a:t>
            </a:r>
            <a:r>
              <a:rPr lang="ru-RU" sz="2000" dirty="0"/>
              <a:t>государственной системы научно-технической информации, включая содержание научных и научно-технических библиотек, информационных центров и фондов, подготовку и издание научно-технической и научно-методической литературы (в том числе периодических изданий), проведение научных и научно-практических </a:t>
            </a:r>
            <a:r>
              <a:rPr lang="ru-RU" sz="2000" dirty="0" smtClean="0"/>
              <a:t>мероприятий, </a:t>
            </a:r>
            <a:r>
              <a:rPr lang="ru-RU" sz="2000" dirty="0"/>
              <a:t>обеспечение функционирования научно-информационных компьютерных сетей, пропаганду научных и научно-технических знаний;</a:t>
            </a:r>
          </a:p>
          <a:p>
            <a:pPr marL="0" indent="0" algn="just"/>
            <a:r>
              <a:rPr lang="ru-RU" sz="2000" dirty="0"/>
              <a:t> </a:t>
            </a:r>
            <a:r>
              <a:rPr lang="en-US" sz="2000" dirty="0" err="1" smtClean="0"/>
              <a:t>социальные</a:t>
            </a:r>
            <a:r>
              <a:rPr lang="en-US" sz="2000" dirty="0" smtClean="0"/>
              <a:t> </a:t>
            </a:r>
            <a:r>
              <a:rPr lang="en-US" sz="2000" dirty="0" err="1"/>
              <a:t>нужды</a:t>
            </a:r>
            <a:r>
              <a:rPr lang="en-US" sz="2000" dirty="0"/>
              <a:t> (</a:t>
            </a:r>
            <a:r>
              <a:rPr lang="en-US" sz="2000" dirty="0" err="1"/>
              <a:t>до</a:t>
            </a:r>
            <a:r>
              <a:rPr lang="en-US" sz="2000" dirty="0"/>
              <a:t> </a:t>
            </a:r>
            <a:r>
              <a:rPr lang="en-US" sz="2000" dirty="0" err="1"/>
              <a:t>одного</a:t>
            </a:r>
            <a:r>
              <a:rPr lang="en-US" sz="2000" dirty="0"/>
              <a:t> </a:t>
            </a:r>
            <a:r>
              <a:rPr lang="en-US" sz="2000" dirty="0" err="1"/>
              <a:t>процента</a:t>
            </a:r>
            <a:r>
              <a:rPr lang="en-US" sz="2000" dirty="0"/>
              <a:t> </a:t>
            </a:r>
            <a:r>
              <a:rPr lang="en-US" sz="2000" dirty="0" err="1"/>
              <a:t>ассигнований</a:t>
            </a:r>
            <a:r>
              <a:rPr lang="en-US" sz="2000" dirty="0"/>
              <a:t>, </a:t>
            </a:r>
            <a:r>
              <a:rPr lang="en-US" sz="2000" dirty="0" err="1"/>
              <a:t>выделяемых</a:t>
            </a:r>
            <a:r>
              <a:rPr lang="en-US" sz="2000" dirty="0"/>
              <a:t> </a:t>
            </a:r>
            <a:r>
              <a:rPr lang="en-US" sz="2000" dirty="0" err="1"/>
              <a:t>научным</a:t>
            </a:r>
            <a:r>
              <a:rPr lang="en-US" sz="2000" dirty="0"/>
              <a:t> </a:t>
            </a:r>
            <a:r>
              <a:rPr lang="en-US" sz="2000" dirty="0" err="1"/>
              <a:t>организациям</a:t>
            </a:r>
            <a:r>
              <a:rPr lang="en-US" sz="2000" dirty="0"/>
              <a:t>, </a:t>
            </a:r>
            <a:r>
              <a:rPr lang="en-US" sz="2000" dirty="0" err="1" smtClean="0"/>
              <a:t>учреждениям</a:t>
            </a:r>
            <a:r>
              <a:rPr lang="en-US" sz="2000" dirty="0"/>
              <a:t>, </a:t>
            </a:r>
            <a:r>
              <a:rPr lang="en-US" sz="2000" dirty="0" err="1"/>
              <a:t>общественным</a:t>
            </a:r>
            <a:r>
              <a:rPr lang="en-US" sz="2000" dirty="0"/>
              <a:t> </a:t>
            </a:r>
            <a:r>
              <a:rPr lang="en-US" sz="2000" dirty="0" err="1"/>
              <a:t>организациям</a:t>
            </a:r>
            <a:r>
              <a:rPr lang="en-US" sz="2000" dirty="0"/>
              <a:t> и </a:t>
            </a:r>
            <a:r>
              <a:rPr lang="en-US" sz="2000" dirty="0" err="1"/>
              <a:t>объединениям</a:t>
            </a:r>
            <a:r>
              <a:rPr lang="en-US" sz="2000" dirty="0"/>
              <a:t> </a:t>
            </a:r>
            <a:r>
              <a:rPr lang="en-US" sz="2000" dirty="0" err="1"/>
              <a:t>ученых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научную</a:t>
            </a:r>
            <a:r>
              <a:rPr lang="en-US" sz="2000" dirty="0"/>
              <a:t>, </a:t>
            </a:r>
            <a:r>
              <a:rPr lang="en-US" sz="2000" dirty="0" err="1"/>
              <a:t>научно-техническую</a:t>
            </a:r>
            <a:r>
              <a:rPr lang="en-US" sz="2000" dirty="0"/>
              <a:t> и </a:t>
            </a:r>
            <a:r>
              <a:rPr lang="ru-RU" sz="2000" dirty="0" smtClean="0"/>
              <a:t>инновационную </a:t>
            </a:r>
            <a:r>
              <a:rPr lang="ru-RU" sz="2000" dirty="0"/>
              <a:t>деятельность);</a:t>
            </a:r>
          </a:p>
          <a:p>
            <a:pPr marL="0" indent="0" algn="just"/>
            <a:r>
              <a:rPr lang="ru-RU" sz="2000" dirty="0" smtClean="0"/>
              <a:t>  </a:t>
            </a:r>
            <a:r>
              <a:rPr lang="en-US" sz="2000" dirty="0" err="1" smtClean="0"/>
              <a:t>проведение</a:t>
            </a:r>
            <a:r>
              <a:rPr lang="en-US" sz="2000" dirty="0" smtClean="0"/>
              <a:t> </a:t>
            </a:r>
            <a:r>
              <a:rPr lang="en-US" sz="2000" dirty="0" err="1"/>
              <a:t>государственной</a:t>
            </a:r>
            <a:r>
              <a:rPr lang="en-US" sz="2000" dirty="0"/>
              <a:t> </a:t>
            </a:r>
            <a:r>
              <a:rPr lang="en-US" sz="2000" dirty="0" err="1"/>
              <a:t>научно-технической</a:t>
            </a:r>
            <a:r>
              <a:rPr lang="en-US" sz="2000" dirty="0"/>
              <a:t> </a:t>
            </a:r>
            <a:r>
              <a:rPr lang="en-US" sz="2000" dirty="0" err="1"/>
              <a:t>экспертизы</a:t>
            </a:r>
            <a:r>
              <a:rPr lang="en-US" sz="2000" dirty="0"/>
              <a:t> </a:t>
            </a:r>
            <a:r>
              <a:rPr lang="en-US" sz="2000" dirty="0" err="1"/>
              <a:t>научных</a:t>
            </a:r>
            <a:r>
              <a:rPr lang="en-US" sz="2000" dirty="0"/>
              <a:t>, </a:t>
            </a:r>
            <a:r>
              <a:rPr lang="en-US" sz="2000" dirty="0" err="1"/>
              <a:t>научно-технических</a:t>
            </a:r>
            <a:r>
              <a:rPr lang="en-US" sz="2000" dirty="0"/>
              <a:t> </a:t>
            </a:r>
            <a:r>
              <a:rPr lang="en-US" sz="2000" dirty="0" err="1"/>
              <a:t>программ</a:t>
            </a:r>
            <a:r>
              <a:rPr lang="en-US" sz="2000" dirty="0"/>
              <a:t> и </a:t>
            </a:r>
            <a:r>
              <a:rPr lang="ru-RU" sz="2000" dirty="0" smtClean="0"/>
              <a:t>инновационных </a:t>
            </a:r>
            <a:r>
              <a:rPr lang="ru-RU" sz="2000" dirty="0"/>
              <a:t>проектов;</a:t>
            </a:r>
          </a:p>
          <a:p>
            <a:pPr marL="0" indent="0" algn="just"/>
            <a:r>
              <a:rPr lang="ru-RU" sz="2000" dirty="0" smtClean="0"/>
              <a:t>  иные </a:t>
            </a:r>
            <a:r>
              <a:rPr lang="ru-RU" sz="2000" dirty="0"/>
              <a:t>цели, предусмотренные </a:t>
            </a:r>
            <a:r>
              <a:rPr lang="ru-RU" sz="2000" dirty="0" smtClean="0"/>
              <a:t>Законом «О </a:t>
            </a:r>
            <a:r>
              <a:rPr lang="ru-RU" sz="2000" dirty="0"/>
              <a:t>республиканском бюджете на очередной финансовый </a:t>
            </a:r>
            <a:r>
              <a:rPr lang="ru-RU" sz="2000" dirty="0" smtClean="0"/>
              <a:t>год».</a:t>
            </a:r>
            <a:endParaRPr lang="ru-RU" sz="2000" dirty="0"/>
          </a:p>
          <a:p>
            <a:pPr marL="0" indent="0"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86810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/>
              <a:t>Финансирование научно-технических программ 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784976" cy="507754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Финансирование </a:t>
            </a:r>
            <a:r>
              <a:rPr lang="ru-RU" dirty="0"/>
              <a:t>государственных научно-технических программ осуществляется за счет средств республиканского бюджета и внебюджетных источников. Государственные заказчики программ принимают обязательства по их частичному финансированию из внебюджетных источников в размере не менее </a:t>
            </a:r>
            <a:r>
              <a:rPr lang="ru-RU" dirty="0" smtClean="0"/>
              <a:t>50% </a:t>
            </a:r>
            <a:r>
              <a:rPr lang="ru-RU" dirty="0"/>
              <a:t>сметной стоимости работ по программе. Допускается финансирование в полном объеме за счет средств республиканского бюджета заданий программ, имеющих высокую социальную значимость, или заданий программ, в том случае, если государственный заказчик не имеет объективной возможности сформировать собственные инновационные фонды или иные фонды специального назначения. Решение по данному вопросу принимает Комитет по науке и технологиям.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699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640960" cy="633670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Финансирование </a:t>
            </a:r>
            <a:r>
              <a:rPr lang="ru-RU" dirty="0"/>
              <a:t>отраслевых и региональных научно-технических программ осуществляется за счет средств соответствующих инновационных и иных фондов министерств и других республиканских органов государственного управления, местных бюджетов, а также средств заинтересованных предприятий и организаций. </a:t>
            </a:r>
          </a:p>
          <a:p>
            <a:pPr marL="0" indent="0" algn="just">
              <a:buNone/>
            </a:pPr>
            <a:r>
              <a:rPr lang="ru-RU" dirty="0" smtClean="0"/>
              <a:t>	Объемы </a:t>
            </a:r>
            <a:r>
              <a:rPr lang="ru-RU" dirty="0"/>
              <a:t>финансирования научно-технических программ из внебюджетных источников, соответствующие принятым обязательствам, а также санкции за нарушение этих обязательств предусматриваются в договорах на выполнение соответствующих научно-технических программ, заключаемых их заказчиками с головными организациями - исполнителями работ по этим программам на их выполнение в целом, а также в договорах на создание (передачу) научно-технической продукции, заключаемых заказчиками соответствующих программ и (или) их головными организациями на выполнение заданий этих программ.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7989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640960" cy="6336704"/>
          </a:xfrm>
        </p:spPr>
        <p:txBody>
          <a:bodyPr>
            <a:normAutofit fontScale="92500"/>
          </a:bodyPr>
          <a:lstStyle/>
          <a:p>
            <a:pPr marL="0" indent="541338" algn="just">
              <a:buNone/>
              <a:tabLst>
                <a:tab pos="355600" algn="l"/>
              </a:tabLst>
            </a:pPr>
            <a:r>
              <a:rPr lang="ru-RU" dirty="0"/>
              <a:t>Контроль за своевременным и полным выделением средств из внебюджетных источников, предусмотренных на выполнение заданий соответствующих научно-технических программ, осуществляют заказчики этих программ. </a:t>
            </a:r>
          </a:p>
          <a:p>
            <a:pPr marL="0" indent="541338" algn="just">
              <a:buNone/>
              <a:tabLst>
                <a:tab pos="355600" algn="l"/>
              </a:tabLst>
            </a:pPr>
            <a:r>
              <a:rPr lang="ru-RU" dirty="0"/>
              <a:t>Финансирование межгосударственных научно-технических программ осуществляется за счет средств республиканского бюджета в соответствии с принятыми республикой </a:t>
            </a:r>
            <a:r>
              <a:rPr lang="ru-RU" dirty="0" smtClean="0"/>
              <a:t>обязательствами </a:t>
            </a:r>
            <a:r>
              <a:rPr lang="ru-RU" dirty="0"/>
              <a:t>по этим программам.</a:t>
            </a:r>
          </a:p>
          <a:p>
            <a:pPr marL="0" indent="541338" algn="just">
              <a:buNone/>
              <a:tabLst>
                <a:tab pos="355600" algn="l"/>
              </a:tabLst>
            </a:pPr>
            <a:r>
              <a:rPr lang="ru-RU" dirty="0"/>
              <a:t>Предложения об объемах средств республиканского бюджета для финансирования государственных, отраслевых, региональных и межгосударственных научно-технических программ на очередной год представляются в Комитет по науке и технологиям заказчиками этих программ (с учетом изменения условий оплаты труда, цен и тарифов на работы, товары и услуги на основании прогнозных показателей Министерства экономики).</a:t>
            </a:r>
          </a:p>
          <a:p>
            <a:pPr marL="0" indent="541338" algn="just">
              <a:buNone/>
              <a:tabLst>
                <a:tab pos="355600" algn="l"/>
              </a:tabLs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5365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640960" cy="633670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В </a:t>
            </a:r>
            <a:r>
              <a:rPr lang="ru-RU" dirty="0"/>
              <a:t>заявляемых объемах финансирования государственных научно-технических программ могут предусматриваться средства на выполнение научно-исследовательских работ, направленных на поиск новых принципов, направлений и способов применения известных и новых знаний по тематике программы (до </a:t>
            </a:r>
            <a:r>
              <a:rPr lang="ru-RU" dirty="0" smtClean="0"/>
              <a:t>10% </a:t>
            </a:r>
            <a:r>
              <a:rPr lang="ru-RU" dirty="0"/>
              <a:t>выделенного объема финансирования), и на научно-организационное сопровождение программ (до </a:t>
            </a:r>
            <a:r>
              <a:rPr lang="ru-RU" dirty="0" smtClean="0"/>
              <a:t>3%).</a:t>
            </a: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	В </a:t>
            </a:r>
            <a:r>
              <a:rPr lang="ru-RU" dirty="0"/>
              <a:t>объемах финансирования отраслевых и региональных программ на научно-организационное сопровождение может предусматриваться до 1 процента общей стоимости работ, в том числе до </a:t>
            </a:r>
            <a:r>
              <a:rPr lang="ru-RU" dirty="0" smtClean="0"/>
              <a:t>0,25% </a:t>
            </a:r>
            <a:r>
              <a:rPr lang="ru-RU" dirty="0"/>
              <a:t>общей стоимости работ с бюджетным финансированием.</a:t>
            </a:r>
          </a:p>
          <a:p>
            <a:pPr marL="0" indent="0" algn="just">
              <a:buNone/>
            </a:pPr>
            <a:r>
              <a:rPr lang="ru-RU" dirty="0" smtClean="0"/>
              <a:t>	Ассигнования </a:t>
            </a:r>
            <a:r>
              <a:rPr lang="ru-RU" dirty="0"/>
              <a:t>из республиканского бюджета на финансирование программ на очередной год предусматриваются в Лимитах отдельно для каждого заказчика и каждой программы. В соответствии с этим Министерство финансов в установленном порядке перечисляет средства заказчикам программ.</a:t>
            </a:r>
          </a:p>
          <a:p>
            <a:pPr marL="0" indent="0" algn="just">
              <a:buNone/>
            </a:pPr>
            <a:r>
              <a:rPr lang="ru-RU" dirty="0" smtClean="0"/>
              <a:t>	Финансирование </a:t>
            </a:r>
            <a:r>
              <a:rPr lang="ru-RU" dirty="0"/>
              <a:t>организаций-исполнителей заданий программ осуществляется на основании договоров на создание (передачу) научно-технической продукции.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4178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692696"/>
            <a:ext cx="8784976" cy="633670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Финансирование </a:t>
            </a:r>
            <a:r>
              <a:rPr lang="ru-RU" dirty="0"/>
              <a:t>научно-технических программ, являющихся составной частью государственных программ по решению важнейших народнохозяйственных проблем, осуществляется за счет ассигнований, предусмотренных на реализацию этих государственных программ, а также частично за счет средств республиканского бюджета, предназначенных на финансирование научной, научно-технической и инновационной деятельности. Выделение средств на эти цели осуществляется в порядке, установленном настоящим Положением.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2299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27584" y="1988840"/>
            <a:ext cx="77724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502233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12E387-D586-4F06-B80D-C4442E808635}"/>
</file>

<file path=customXml/itemProps2.xml><?xml version="1.0" encoding="utf-8"?>
<ds:datastoreItem xmlns:ds="http://schemas.openxmlformats.org/officeDocument/2006/customXml" ds:itemID="{C807C4BA-9569-4A92-A66D-3DEEA89C7A26}"/>
</file>

<file path=customXml/itemProps3.xml><?xml version="1.0" encoding="utf-8"?>
<ds:datastoreItem xmlns:ds="http://schemas.openxmlformats.org/officeDocument/2006/customXml" ds:itemID="{56FB1633-F5AA-46B4-A360-66E875DDFF6E}"/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</TotalTime>
  <Words>347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Тема: Финансирование фундаментальных и прикладных научных исследований, научно-технических про­грамм и проектов  </vt:lpstr>
      <vt:lpstr>Презентация PowerPoint</vt:lpstr>
      <vt:lpstr>Презентация PowerPoint</vt:lpstr>
      <vt:lpstr>Финансирование научно-технических программ 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Финансирование фундаментальных и прикладных научных исследований, научно-технических про­грамм и проектов  </dc:title>
  <dc:creator>Клименко Екатерина</dc:creator>
  <cp:lastModifiedBy>Екатерина Клименко</cp:lastModifiedBy>
  <cp:revision>3</cp:revision>
  <dcterms:created xsi:type="dcterms:W3CDTF">2015-04-30T05:15:51Z</dcterms:created>
  <dcterms:modified xsi:type="dcterms:W3CDTF">2015-04-30T05:36:44Z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